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64" r:id="rId2"/>
    <p:sldId id="256"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9" d="100"/>
          <a:sy n="69" d="100"/>
        </p:scale>
        <p:origin x="-69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0910D2B-608B-4EDA-B96A-50BE6837CBD0}" type="datetimeFigureOut">
              <a:rPr lang="en-US" smtClean="0"/>
              <a:pPr/>
              <a:t>7/17/2022</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1404341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910D2B-608B-4EDA-B96A-50BE6837CBD0}"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1710844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0910D2B-608B-4EDA-B96A-50BE6837CBD0}"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893521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128627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0910D2B-608B-4EDA-B96A-50BE6837CBD0}"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4089537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910D2B-608B-4EDA-B96A-50BE6837CBD0}"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1182368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910D2B-608B-4EDA-B96A-50BE6837CBD0}"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241064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3660609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3233696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174023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4142618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 xmlns:p14="http://schemas.microsoft.com/office/powerpoint/2010/main" val="1768179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910D2B-608B-4EDA-B96A-50BE6837CBD0}"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3486916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0910D2B-608B-4EDA-B96A-50BE6837CBD0}"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1132433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0910D2B-608B-4EDA-B96A-50BE6837CBD0}"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2820311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910D2B-608B-4EDA-B96A-50BE6837CBD0}"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382982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910D2B-608B-4EDA-B96A-50BE6837CBD0}"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64292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910D2B-608B-4EDA-B96A-50BE6837CBD0}" type="datetimeFigureOut">
              <a:rPr lang="en-US" smtClean="0"/>
              <a:pPr/>
              <a:t>7/17/2022</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7644692-A499-4C76-A5AB-E1C8E3CF8953}" type="slidenum">
              <a:rPr lang="en-US" smtClean="0"/>
              <a:pPr/>
              <a:t>‹#›</a:t>
            </a:fld>
            <a:endParaRPr lang="en-US"/>
          </a:p>
        </p:txBody>
      </p:sp>
    </p:spTree>
    <p:extLst>
      <p:ext uri="{BB962C8B-B14F-4D97-AF65-F5344CB8AC3E}">
        <p14:creationId xmlns="" xmlns:p14="http://schemas.microsoft.com/office/powerpoint/2010/main" val="4037376321"/>
      </p:ext>
    </p:extLst>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solidFill>
                  <a:schemeClr val="bg1"/>
                </a:solidFill>
              </a:rPr>
              <a:t>C PROGRAMMING</a:t>
            </a:r>
            <a:endParaRPr lang="en-US" dirty="0">
              <a:solidFill>
                <a:schemeClr val="bg1"/>
              </a:solidFill>
            </a:endParaRPr>
          </a:p>
        </p:txBody>
      </p:sp>
      <p:sp>
        <p:nvSpPr>
          <p:cNvPr id="3" name="Subtitle 2"/>
          <p:cNvSpPr>
            <a:spLocks noGrp="1"/>
          </p:cNvSpPr>
          <p:nvPr>
            <p:ph type="subTitle" idx="1"/>
          </p:nvPr>
        </p:nvSpPr>
        <p:spPr/>
        <p:txBody>
          <a:bodyPr>
            <a:normAutofit/>
          </a:bodyPr>
          <a:lstStyle/>
          <a:p>
            <a:pPr algn="r"/>
            <a:r>
              <a:rPr lang="en-US" b="1" dirty="0" smtClean="0">
                <a:solidFill>
                  <a:schemeClr val="bg1"/>
                </a:solidFill>
              </a:rPr>
              <a:t>FEATURES,ADVANTAGES AND DISADVANTAGES OF C LANGUAGE</a:t>
            </a:r>
            <a:endParaRPr lang="en-US"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72812" y="704351"/>
            <a:ext cx="9144000" cy="1163637"/>
          </a:xfrm>
        </p:spPr>
        <p:txBody>
          <a:bodyPr>
            <a:normAutofit fontScale="90000"/>
          </a:bodyPr>
          <a:lstStyle/>
          <a:p>
            <a:r>
              <a:rPr lang="en-US" sz="9600" b="1" dirty="0" smtClean="0">
                <a:solidFill>
                  <a:schemeClr val="bg1"/>
                </a:solidFill>
                <a:effectLst>
                  <a:outerShdw blurRad="38100" dist="38100" dir="2700000" algn="tl">
                    <a:srgbClr val="000000">
                      <a:alpha val="43137"/>
                    </a:srgbClr>
                  </a:outerShdw>
                </a:effectLst>
              </a:rPr>
              <a:t>INTRODUCTION</a:t>
            </a:r>
            <a:endParaRPr lang="en-US" sz="5300" b="1" dirty="0">
              <a:solidFill>
                <a:srgbClr val="FF00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372812" y="2664822"/>
            <a:ext cx="8822055" cy="3200401"/>
          </a:xfrm>
        </p:spPr>
        <p:txBody>
          <a:bodyPr>
            <a:normAutofit/>
          </a:bodyPr>
          <a:lstStyle/>
          <a:p>
            <a:r>
              <a:rPr lang="en-US" sz="3000" dirty="0">
                <a:solidFill>
                  <a:schemeClr val="bg1"/>
                </a:solidFill>
              </a:rPr>
              <a:t>The C Language is developed by </a:t>
            </a:r>
            <a:r>
              <a:rPr lang="en-US" sz="3000" b="1" dirty="0">
                <a:solidFill>
                  <a:schemeClr val="bg1"/>
                </a:solidFill>
              </a:rPr>
              <a:t>Dennis Ritchie </a:t>
            </a:r>
            <a:r>
              <a:rPr lang="en-US" sz="3000" dirty="0">
                <a:solidFill>
                  <a:schemeClr val="bg1"/>
                </a:solidFill>
              </a:rPr>
              <a:t>for creating system applications that directly interact with the hardware devices such as </a:t>
            </a:r>
            <a:r>
              <a:rPr lang="en-US" sz="3000" b="1" dirty="0">
                <a:solidFill>
                  <a:schemeClr val="bg1"/>
                </a:solidFill>
              </a:rPr>
              <a:t>drivers, kernels</a:t>
            </a:r>
            <a:r>
              <a:rPr lang="en-US" sz="3000" dirty="0">
                <a:solidFill>
                  <a:schemeClr val="bg1"/>
                </a:solidFill>
              </a:rPr>
              <a:t>, etc</a:t>
            </a:r>
            <a:r>
              <a:rPr lang="en-US" sz="3000" dirty="0" smtClean="0">
                <a:solidFill>
                  <a:schemeClr val="bg1"/>
                </a:solidFill>
              </a:rPr>
              <a:t>.</a:t>
            </a:r>
          </a:p>
          <a:p>
            <a:endParaRPr lang="en-US" sz="3000" dirty="0"/>
          </a:p>
        </p:txBody>
      </p:sp>
    </p:spTree>
    <p:extLst>
      <p:ext uri="{BB962C8B-B14F-4D97-AF65-F5344CB8AC3E}">
        <p14:creationId xmlns="" xmlns:p14="http://schemas.microsoft.com/office/powerpoint/2010/main" val="41793505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25" y="618518"/>
            <a:ext cx="9905998" cy="1478570"/>
          </a:xfrm>
        </p:spPr>
        <p:txBody>
          <a:bodyPr/>
          <a:lstStyle/>
          <a:p>
            <a:r>
              <a:rPr lang="en-US" sz="8600" b="1" dirty="0">
                <a:solidFill>
                  <a:schemeClr val="bg1"/>
                </a:solidFill>
                <a:effectLst>
                  <a:outerShdw blurRad="38100" dist="38100" dir="2700000" algn="tl">
                    <a:srgbClr val="000000">
                      <a:alpha val="43137"/>
                    </a:srgbClr>
                  </a:outerShdw>
                </a:effectLst>
              </a:rPr>
              <a:t>C</a:t>
            </a:r>
            <a:r>
              <a:rPr lang="en-US" dirty="0">
                <a:effectLst>
                  <a:outerShdw blurRad="38100" dist="38100" dir="2700000" algn="tl">
                    <a:srgbClr val="000000">
                      <a:alpha val="43137"/>
                    </a:srgbClr>
                  </a:outerShdw>
                </a:effectLst>
              </a:rPr>
              <a:t> </a:t>
            </a:r>
            <a:r>
              <a:rPr lang="en-US" sz="4800" b="1" dirty="0">
                <a:solidFill>
                  <a:srgbClr val="FF0000"/>
                </a:solidFill>
                <a:effectLst>
                  <a:outerShdw blurRad="38100" dist="38100" dir="2700000" algn="tl">
                    <a:srgbClr val="000000">
                      <a:alpha val="43137"/>
                    </a:srgbClr>
                  </a:outerShdw>
                </a:effectLst>
              </a:rPr>
              <a:t>PROGRAMMING LANGUAGE</a:t>
            </a:r>
            <a:endParaRPr lang="en-US" sz="4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3000" dirty="0">
                <a:solidFill>
                  <a:schemeClr val="bg1"/>
                </a:solidFill>
              </a:rPr>
              <a:t>C language is considered as the mother language of all the modern programming </a:t>
            </a:r>
            <a:r>
              <a:rPr lang="en-US" sz="3000" dirty="0" smtClean="0">
                <a:solidFill>
                  <a:schemeClr val="bg1"/>
                </a:solidFill>
              </a:rPr>
              <a:t>languages.</a:t>
            </a:r>
          </a:p>
          <a:p>
            <a:r>
              <a:rPr lang="en-US" sz="3000" dirty="0" smtClean="0">
                <a:solidFill>
                  <a:schemeClr val="bg1"/>
                </a:solidFill>
              </a:rPr>
              <a:t>Because</a:t>
            </a:r>
            <a:r>
              <a:rPr lang="en-US" sz="3000" dirty="0">
                <a:solidFill>
                  <a:schemeClr val="bg1"/>
                </a:solidFill>
              </a:rPr>
              <a:t> </a:t>
            </a:r>
            <a:r>
              <a:rPr lang="en-US" sz="3000" b="1" dirty="0">
                <a:solidFill>
                  <a:schemeClr val="bg1"/>
                </a:solidFill>
              </a:rPr>
              <a:t>most of the compilers, JVMs, Kernels, etc. are written in C language</a:t>
            </a:r>
            <a:r>
              <a:rPr lang="en-US" sz="3000" dirty="0">
                <a:solidFill>
                  <a:schemeClr val="bg1"/>
                </a:solidFill>
              </a:rPr>
              <a:t>, and most of the programming languages follow C syntax, for example, C++, Java, C#, etc.</a:t>
            </a:r>
          </a:p>
        </p:txBody>
      </p:sp>
    </p:spTree>
    <p:extLst>
      <p:ext uri="{BB962C8B-B14F-4D97-AF65-F5344CB8AC3E}">
        <p14:creationId xmlns="" xmlns:p14="http://schemas.microsoft.com/office/powerpoint/2010/main" val="257924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167" y="409512"/>
            <a:ext cx="9905998" cy="1478570"/>
          </a:xfrm>
        </p:spPr>
        <p:txBody>
          <a:bodyPr>
            <a:normAutofit/>
          </a:bodyPr>
          <a:lstStyle/>
          <a:p>
            <a:r>
              <a:rPr lang="en-US" sz="4800" b="1" dirty="0" smtClean="0">
                <a:solidFill>
                  <a:srgbClr val="FF0000"/>
                </a:solidFill>
                <a:effectLst>
                  <a:outerShdw blurRad="38100" dist="38100" dir="2700000" algn="tl">
                    <a:srgbClr val="000000">
                      <a:alpha val="43137"/>
                    </a:srgbClr>
                  </a:outerShdw>
                </a:effectLst>
              </a:rPr>
              <a:t>Features of </a:t>
            </a:r>
            <a:r>
              <a:rPr lang="en-US" sz="8600" b="1" dirty="0" smtClean="0">
                <a:solidFill>
                  <a:schemeClr val="bg1"/>
                </a:solidFill>
                <a:effectLst>
                  <a:outerShdw blurRad="38100" dist="38100" dir="2700000" algn="tl">
                    <a:srgbClr val="000000">
                      <a:alpha val="43137"/>
                    </a:srgbClr>
                  </a:outerShdw>
                </a:effectLst>
              </a:rPr>
              <a:t>c</a:t>
            </a:r>
            <a:r>
              <a:rPr lang="en-US" sz="4800" dirty="0" smtClean="0"/>
              <a:t> </a:t>
            </a:r>
            <a:r>
              <a:rPr lang="en-US" sz="4800" b="1" dirty="0" smtClean="0">
                <a:solidFill>
                  <a:srgbClr val="FF0000"/>
                </a:solidFill>
                <a:effectLst>
                  <a:outerShdw blurRad="38100" dist="38100" dir="2700000" algn="tl">
                    <a:srgbClr val="000000">
                      <a:alpha val="43137"/>
                    </a:srgbClr>
                  </a:outerShdw>
                </a:effectLst>
              </a:rPr>
              <a:t>language</a:t>
            </a:r>
            <a:endParaRPr lang="en-US" sz="48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298167" y="2223361"/>
            <a:ext cx="9905999" cy="3541714"/>
          </a:xfrm>
        </p:spPr>
        <p:txBody>
          <a:bodyPr>
            <a:noAutofit/>
          </a:bodyPr>
          <a:lstStyle/>
          <a:p>
            <a:r>
              <a:rPr lang="en-US" sz="3000" dirty="0" smtClean="0">
                <a:solidFill>
                  <a:schemeClr val="bg1"/>
                </a:solidFill>
              </a:rPr>
              <a:t> Simple </a:t>
            </a:r>
            <a:r>
              <a:rPr lang="en-US" sz="3000" dirty="0">
                <a:solidFill>
                  <a:schemeClr val="bg1"/>
                </a:solidFill>
              </a:rPr>
              <a:t>and Efficient</a:t>
            </a:r>
          </a:p>
          <a:p>
            <a:r>
              <a:rPr lang="en-US" sz="3000" dirty="0" smtClean="0">
                <a:solidFill>
                  <a:schemeClr val="bg1"/>
                </a:solidFill>
              </a:rPr>
              <a:t> Fast</a:t>
            </a:r>
            <a:endParaRPr lang="en-US" sz="3000" dirty="0">
              <a:solidFill>
                <a:schemeClr val="bg1"/>
              </a:solidFill>
            </a:endParaRPr>
          </a:p>
          <a:p>
            <a:r>
              <a:rPr lang="en-US" sz="3000" dirty="0" smtClean="0">
                <a:solidFill>
                  <a:schemeClr val="bg1"/>
                </a:solidFill>
              </a:rPr>
              <a:t> Portability</a:t>
            </a:r>
            <a:endParaRPr lang="en-US" sz="3000" dirty="0">
              <a:solidFill>
                <a:schemeClr val="bg1"/>
              </a:solidFill>
            </a:endParaRPr>
          </a:p>
          <a:p>
            <a:r>
              <a:rPr lang="en-US" sz="3000" dirty="0" smtClean="0">
                <a:solidFill>
                  <a:schemeClr val="bg1"/>
                </a:solidFill>
              </a:rPr>
              <a:t> </a:t>
            </a:r>
            <a:r>
              <a:rPr lang="en-US" sz="3000" dirty="0">
                <a:solidFill>
                  <a:schemeClr val="bg1"/>
                </a:solidFill>
              </a:rPr>
              <a:t>Dynamic Memory Management</a:t>
            </a:r>
          </a:p>
          <a:p>
            <a:r>
              <a:rPr lang="en-US" sz="3000" dirty="0" smtClean="0">
                <a:solidFill>
                  <a:schemeClr val="bg1"/>
                </a:solidFill>
              </a:rPr>
              <a:t> Function-Rich Libraries</a:t>
            </a:r>
            <a:r>
              <a:rPr lang="en-US" sz="3000" dirty="0">
                <a:solidFill>
                  <a:schemeClr val="bg1"/>
                </a:solidFill>
              </a:rPr>
              <a:t/>
            </a:r>
            <a:br>
              <a:rPr lang="en-US" sz="3000" dirty="0">
                <a:solidFill>
                  <a:schemeClr val="bg1"/>
                </a:solidFill>
              </a:rPr>
            </a:br>
            <a:endParaRPr lang="en-US" sz="3000" dirty="0">
              <a:solidFill>
                <a:schemeClr val="bg1"/>
              </a:solidFill>
            </a:endParaRPr>
          </a:p>
        </p:txBody>
      </p:sp>
    </p:spTree>
    <p:extLst>
      <p:ext uri="{BB962C8B-B14F-4D97-AF65-F5344CB8AC3E}">
        <p14:creationId xmlns="" xmlns:p14="http://schemas.microsoft.com/office/powerpoint/2010/main" val="360172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5550" y="566266"/>
            <a:ext cx="9905998" cy="1478570"/>
          </a:xfrm>
        </p:spPr>
        <p:txBody>
          <a:bodyPr/>
          <a:lstStyle/>
          <a:p>
            <a:r>
              <a:rPr lang="en-US" sz="4800" b="1" dirty="0">
                <a:solidFill>
                  <a:srgbClr val="FF0000"/>
                </a:solidFill>
                <a:effectLst>
                  <a:outerShdw blurRad="38100" dist="38100" dir="2700000" algn="tl">
                    <a:srgbClr val="000000">
                      <a:alpha val="43137"/>
                    </a:srgbClr>
                  </a:outerShdw>
                </a:effectLst>
              </a:rPr>
              <a:t>Features of </a:t>
            </a:r>
            <a:r>
              <a:rPr lang="en-US" sz="8600" b="1" dirty="0">
                <a:solidFill>
                  <a:schemeClr val="bg1"/>
                </a:solidFill>
                <a:effectLst>
                  <a:outerShdw blurRad="38100" dist="38100" dir="2700000" algn="tl">
                    <a:srgbClr val="000000">
                      <a:alpha val="43137"/>
                    </a:srgbClr>
                  </a:outerShdw>
                </a:effectLst>
              </a:rPr>
              <a:t>c</a:t>
            </a:r>
            <a:r>
              <a:rPr lang="en-US" dirty="0"/>
              <a:t> </a:t>
            </a:r>
            <a:r>
              <a:rPr lang="en-US" sz="4800" b="1" dirty="0">
                <a:solidFill>
                  <a:srgbClr val="FF0000"/>
                </a:solidFill>
                <a:effectLst>
                  <a:outerShdw blurRad="38100" dist="38100" dir="2700000" algn="tl">
                    <a:srgbClr val="000000">
                      <a:alpha val="43137"/>
                    </a:srgbClr>
                  </a:outerShdw>
                </a:effectLst>
              </a:rPr>
              <a:t>language</a:t>
            </a:r>
            <a:endParaRPr lang="en-US" sz="4800" dirty="0"/>
          </a:p>
        </p:txBody>
      </p:sp>
      <p:sp>
        <p:nvSpPr>
          <p:cNvPr id="3" name="Content Placeholder 2"/>
          <p:cNvSpPr>
            <a:spLocks noGrp="1"/>
          </p:cNvSpPr>
          <p:nvPr>
            <p:ph idx="1"/>
          </p:nvPr>
        </p:nvSpPr>
        <p:spPr>
          <a:xfrm>
            <a:off x="1585549" y="2314801"/>
            <a:ext cx="9905999" cy="3541714"/>
          </a:xfrm>
        </p:spPr>
        <p:txBody>
          <a:bodyPr/>
          <a:lstStyle/>
          <a:p>
            <a:r>
              <a:rPr lang="en-US" sz="3000" dirty="0" smtClean="0">
                <a:solidFill>
                  <a:schemeClr val="bg1"/>
                </a:solidFill>
              </a:rPr>
              <a:t>Modularity </a:t>
            </a:r>
            <a:r>
              <a:rPr lang="en-US" sz="3000" dirty="0">
                <a:solidFill>
                  <a:schemeClr val="bg1"/>
                </a:solidFill>
              </a:rPr>
              <a:t>With Structured Language</a:t>
            </a:r>
          </a:p>
          <a:p>
            <a:r>
              <a:rPr lang="en-US" sz="3000" dirty="0">
                <a:solidFill>
                  <a:schemeClr val="bg1"/>
                </a:solidFill>
              </a:rPr>
              <a:t>Mid-Level Programming Language</a:t>
            </a:r>
          </a:p>
          <a:p>
            <a:r>
              <a:rPr lang="en-US" sz="3000" dirty="0">
                <a:solidFill>
                  <a:schemeClr val="bg1"/>
                </a:solidFill>
              </a:rPr>
              <a:t>Pointers</a:t>
            </a:r>
          </a:p>
          <a:p>
            <a:r>
              <a:rPr lang="en-US" sz="3000" dirty="0" smtClean="0">
                <a:solidFill>
                  <a:schemeClr val="bg1"/>
                </a:solidFill>
              </a:rPr>
              <a:t>Recursion</a:t>
            </a:r>
          </a:p>
          <a:p>
            <a:r>
              <a:rPr lang="en-US" sz="3000" dirty="0" smtClean="0">
                <a:solidFill>
                  <a:schemeClr val="bg1"/>
                </a:solidFill>
              </a:rPr>
              <a:t>Arrays</a:t>
            </a:r>
            <a:endParaRPr lang="en-US" sz="3000" dirty="0">
              <a:solidFill>
                <a:schemeClr val="bg1"/>
              </a:solidFill>
            </a:endParaRPr>
          </a:p>
          <a:p>
            <a:endParaRPr lang="en-US" dirty="0"/>
          </a:p>
        </p:txBody>
      </p:sp>
    </p:spTree>
    <p:extLst>
      <p:ext uri="{BB962C8B-B14F-4D97-AF65-F5344CB8AC3E}">
        <p14:creationId xmlns="" xmlns:p14="http://schemas.microsoft.com/office/powerpoint/2010/main" val="3849376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7173" y="226632"/>
            <a:ext cx="9905998" cy="1478570"/>
          </a:xfrm>
        </p:spPr>
        <p:txBody>
          <a:bodyPr/>
          <a:lstStyle/>
          <a:p>
            <a:r>
              <a:rPr lang="en-US" sz="4800" b="1" dirty="0" smtClean="0">
                <a:solidFill>
                  <a:srgbClr val="FF0000"/>
                </a:solidFill>
                <a:effectLst>
                  <a:outerShdw blurRad="38100" dist="38100" dir="2700000" algn="tl">
                    <a:srgbClr val="000000">
                      <a:alpha val="43137"/>
                    </a:srgbClr>
                  </a:outerShdw>
                </a:effectLst>
              </a:rPr>
              <a:t>ADVANTAGES OF </a:t>
            </a:r>
            <a:r>
              <a:rPr lang="en-US" sz="8600" b="1" dirty="0" smtClean="0">
                <a:solidFill>
                  <a:schemeClr val="bg1"/>
                </a:solidFill>
                <a:effectLst>
                  <a:outerShdw blurRad="38100" dist="38100" dir="2700000" algn="tl">
                    <a:srgbClr val="000000">
                      <a:alpha val="43137"/>
                    </a:srgbClr>
                  </a:outerShdw>
                </a:effectLst>
              </a:rPr>
              <a:t>C</a:t>
            </a:r>
            <a:r>
              <a:rPr lang="en-US" b="1" dirty="0" smtClean="0">
                <a:effectLst>
                  <a:outerShdw blurRad="38100" dist="38100" dir="2700000" algn="tl">
                    <a:srgbClr val="000000">
                      <a:alpha val="43137"/>
                    </a:srgbClr>
                  </a:outerShdw>
                </a:effectLst>
              </a:rPr>
              <a:t> </a:t>
            </a:r>
            <a:r>
              <a:rPr lang="en-US" sz="4800" b="1" dirty="0" smtClean="0">
                <a:solidFill>
                  <a:srgbClr val="FF0000"/>
                </a:solidFill>
                <a:effectLst>
                  <a:outerShdw blurRad="38100" dist="38100" dir="2700000" algn="tl">
                    <a:srgbClr val="000000">
                      <a:alpha val="43137"/>
                    </a:srgbClr>
                  </a:outerShdw>
                </a:effectLst>
              </a:rPr>
              <a:t>LANGUAGE</a:t>
            </a:r>
            <a:endParaRPr lang="en-US" sz="48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66652" y="1705202"/>
            <a:ext cx="10080760" cy="4085999"/>
          </a:xfrm>
        </p:spPr>
        <p:txBody>
          <a:bodyPr>
            <a:normAutofit fontScale="85000" lnSpcReduction="20000"/>
          </a:bodyPr>
          <a:lstStyle/>
          <a:p>
            <a:r>
              <a:rPr lang="en-US" sz="3000" dirty="0">
                <a:solidFill>
                  <a:schemeClr val="bg1"/>
                </a:solidFill>
              </a:rPr>
              <a:t>C is medium level language. It has both, the lower level and higher level functionality. We can use C to make driver or kernel level programs as well as programs for different software.</a:t>
            </a:r>
          </a:p>
          <a:p>
            <a:r>
              <a:rPr lang="en-US" sz="3000" dirty="0">
                <a:solidFill>
                  <a:schemeClr val="bg1"/>
                </a:solidFill>
              </a:rPr>
              <a:t>C is structured programming language. This allows complex program to be broken into simpler programs. These smaller programs are called the functions.</a:t>
            </a:r>
          </a:p>
          <a:p>
            <a:r>
              <a:rPr lang="en-US" sz="3000" dirty="0">
                <a:solidFill>
                  <a:schemeClr val="bg1"/>
                </a:solidFill>
              </a:rPr>
              <a:t>We can use C as scripting language for drivers of embedded systems. Because C has direct access to machine level hardware APIs, dynamic memory allocations etc.</a:t>
            </a:r>
          </a:p>
          <a:p>
            <a:endParaRPr lang="en-US" dirty="0"/>
          </a:p>
        </p:txBody>
      </p:sp>
    </p:spTree>
    <p:extLst>
      <p:ext uri="{BB962C8B-B14F-4D97-AF65-F5344CB8AC3E}">
        <p14:creationId xmlns="" xmlns:p14="http://schemas.microsoft.com/office/powerpoint/2010/main" val="42508970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167" y="148255"/>
            <a:ext cx="9905998" cy="1478570"/>
          </a:xfrm>
        </p:spPr>
        <p:txBody>
          <a:bodyPr/>
          <a:lstStyle/>
          <a:p>
            <a:r>
              <a:rPr lang="en-US" sz="4800" b="1" dirty="0">
                <a:solidFill>
                  <a:srgbClr val="FF0000"/>
                </a:solidFill>
                <a:effectLst>
                  <a:outerShdw blurRad="38100" dist="38100" dir="2700000" algn="tl">
                    <a:srgbClr val="000000">
                      <a:alpha val="43137"/>
                    </a:srgbClr>
                  </a:outerShdw>
                </a:effectLst>
              </a:rPr>
              <a:t>ADVANTAGES OF </a:t>
            </a:r>
            <a:r>
              <a:rPr lang="en-US" sz="8600" b="1" dirty="0">
                <a:solidFill>
                  <a:schemeClr val="bg1"/>
                </a:solidFill>
                <a:effectLst>
                  <a:outerShdw blurRad="38100" dist="38100" dir="2700000" algn="tl">
                    <a:srgbClr val="000000">
                      <a:alpha val="43137"/>
                    </a:srgbClr>
                  </a:outerShdw>
                </a:effectLst>
              </a:rPr>
              <a:t>C</a:t>
            </a:r>
            <a:r>
              <a:rPr lang="en-US" b="1" dirty="0">
                <a:effectLst>
                  <a:outerShdw blurRad="38100" dist="38100" dir="2700000" algn="tl">
                    <a:srgbClr val="000000">
                      <a:alpha val="43137"/>
                    </a:srgbClr>
                  </a:outerShdw>
                </a:effectLst>
              </a:rPr>
              <a:t> </a:t>
            </a:r>
            <a:r>
              <a:rPr lang="en-US" sz="4800" b="1" dirty="0">
                <a:solidFill>
                  <a:srgbClr val="FF0000"/>
                </a:solidFill>
                <a:effectLst>
                  <a:outerShdw blurRad="38100" dist="38100" dir="2700000" algn="tl">
                    <a:srgbClr val="000000">
                      <a:alpha val="43137"/>
                    </a:srgbClr>
                  </a:outerShdw>
                </a:effectLst>
              </a:rPr>
              <a:t>LANGUAGE</a:t>
            </a:r>
            <a:endParaRPr lang="en-US" sz="4800" dirty="0"/>
          </a:p>
        </p:txBody>
      </p:sp>
      <p:sp>
        <p:nvSpPr>
          <p:cNvPr id="3" name="Content Placeholder 2"/>
          <p:cNvSpPr>
            <a:spLocks noGrp="1"/>
          </p:cNvSpPr>
          <p:nvPr>
            <p:ph idx="1"/>
          </p:nvPr>
        </p:nvSpPr>
        <p:spPr>
          <a:xfrm>
            <a:off x="1113403" y="1822768"/>
            <a:ext cx="10275525" cy="4094706"/>
          </a:xfrm>
        </p:spPr>
        <p:txBody>
          <a:bodyPr>
            <a:noAutofit/>
          </a:bodyPr>
          <a:lstStyle/>
          <a:p>
            <a:r>
              <a:rPr lang="en-US" sz="2600" dirty="0">
                <a:solidFill>
                  <a:schemeClr val="bg1"/>
                </a:solidFill>
              </a:rPr>
              <a:t>C language is case-sensitive. So lowercase and uppercase letters have different meanings.</a:t>
            </a:r>
          </a:p>
          <a:p>
            <a:r>
              <a:rPr lang="en-US" sz="2600" dirty="0">
                <a:solidFill>
                  <a:schemeClr val="bg1"/>
                </a:solidFill>
              </a:rPr>
              <a:t>C is very portable language. Different component of Windows, UNIX, and Linux systems are written into C.</a:t>
            </a:r>
          </a:p>
          <a:p>
            <a:r>
              <a:rPr lang="en-US" sz="2600" dirty="0">
                <a:solidFill>
                  <a:schemeClr val="bg1"/>
                </a:solidFill>
              </a:rPr>
              <a:t>As C is the general-purpose language, then we can use C for game design, graphics, enterprise applications etc.</a:t>
            </a:r>
          </a:p>
          <a:p>
            <a:r>
              <a:rPr lang="en-US" sz="2600" dirty="0">
                <a:solidFill>
                  <a:schemeClr val="bg1"/>
                </a:solidFill>
              </a:rPr>
              <a:t>C has enriched library for built-in functions</a:t>
            </a:r>
          </a:p>
          <a:p>
            <a:endParaRPr lang="en-US" sz="2600" dirty="0">
              <a:solidFill>
                <a:schemeClr val="bg1"/>
              </a:solidFill>
            </a:endParaRPr>
          </a:p>
        </p:txBody>
      </p:sp>
    </p:spTree>
    <p:extLst>
      <p:ext uri="{BB962C8B-B14F-4D97-AF65-F5344CB8AC3E}">
        <p14:creationId xmlns="" xmlns:p14="http://schemas.microsoft.com/office/powerpoint/2010/main" val="1390960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61317"/>
            <a:ext cx="9905998" cy="1478570"/>
          </a:xfrm>
        </p:spPr>
        <p:txBody>
          <a:bodyPr/>
          <a:lstStyle/>
          <a:p>
            <a:r>
              <a:rPr lang="en-US" sz="4800" b="1" dirty="0" err="1" smtClean="0">
                <a:solidFill>
                  <a:srgbClr val="FF0000"/>
                </a:solidFill>
                <a:effectLst>
                  <a:outerShdw blurRad="38100" dist="38100" dir="2700000" algn="tl">
                    <a:srgbClr val="000000">
                      <a:alpha val="43137"/>
                    </a:srgbClr>
                  </a:outerShdw>
                </a:effectLst>
              </a:rPr>
              <a:t>disADVANTAGES</a:t>
            </a:r>
            <a:r>
              <a:rPr lang="en-US" sz="4800" b="1" dirty="0" smtClean="0">
                <a:solidFill>
                  <a:srgbClr val="FF0000"/>
                </a:solidFill>
                <a:effectLst>
                  <a:outerShdw blurRad="38100" dist="38100" dir="2700000" algn="tl">
                    <a:srgbClr val="000000">
                      <a:alpha val="43137"/>
                    </a:srgbClr>
                  </a:outerShdw>
                </a:effectLst>
              </a:rPr>
              <a:t> </a:t>
            </a:r>
            <a:r>
              <a:rPr lang="en-US" sz="4800" b="1" dirty="0">
                <a:solidFill>
                  <a:srgbClr val="FF0000"/>
                </a:solidFill>
                <a:effectLst>
                  <a:outerShdw blurRad="38100" dist="38100" dir="2700000" algn="tl">
                    <a:srgbClr val="000000">
                      <a:alpha val="43137"/>
                    </a:srgbClr>
                  </a:outerShdw>
                </a:effectLst>
              </a:rPr>
              <a:t>OF </a:t>
            </a:r>
            <a:r>
              <a:rPr lang="en-US" sz="8600" b="1" dirty="0">
                <a:solidFill>
                  <a:schemeClr val="bg1"/>
                </a:solidFill>
                <a:effectLst>
                  <a:outerShdw blurRad="38100" dist="38100" dir="2700000" algn="tl">
                    <a:srgbClr val="000000">
                      <a:alpha val="43137"/>
                    </a:srgbClr>
                  </a:outerShdw>
                </a:effectLst>
              </a:rPr>
              <a:t>C</a:t>
            </a:r>
            <a:r>
              <a:rPr lang="en-US" b="1" dirty="0">
                <a:effectLst>
                  <a:outerShdw blurRad="38100" dist="38100" dir="2700000" algn="tl">
                    <a:srgbClr val="000000">
                      <a:alpha val="43137"/>
                    </a:srgbClr>
                  </a:outerShdw>
                </a:effectLst>
              </a:rPr>
              <a:t> </a:t>
            </a:r>
            <a:r>
              <a:rPr lang="en-US" sz="4800" b="1" dirty="0">
                <a:solidFill>
                  <a:srgbClr val="FF0000"/>
                </a:solidFill>
                <a:effectLst>
                  <a:outerShdw blurRad="38100" dist="38100" dir="2700000" algn="tl">
                    <a:srgbClr val="000000">
                      <a:alpha val="43137"/>
                    </a:srgbClr>
                  </a:outerShdw>
                </a:effectLst>
              </a:rPr>
              <a:t>LANGUAGE</a:t>
            </a:r>
            <a:endParaRPr lang="en-US" sz="4800" dirty="0"/>
          </a:p>
        </p:txBody>
      </p:sp>
      <p:sp>
        <p:nvSpPr>
          <p:cNvPr id="3" name="Content Placeholder 2"/>
          <p:cNvSpPr>
            <a:spLocks noGrp="1"/>
          </p:cNvSpPr>
          <p:nvPr>
            <p:ph idx="1"/>
          </p:nvPr>
        </p:nvSpPr>
        <p:spPr>
          <a:xfrm>
            <a:off x="923991" y="1757453"/>
            <a:ext cx="10340839" cy="4007622"/>
          </a:xfrm>
        </p:spPr>
        <p:txBody>
          <a:bodyPr>
            <a:noAutofit/>
          </a:bodyPr>
          <a:lstStyle/>
          <a:p>
            <a:pPr fontAlgn="base"/>
            <a:r>
              <a:rPr lang="en-US" sz="2600" b="1" dirty="0">
                <a:solidFill>
                  <a:schemeClr val="bg1"/>
                </a:solidFill>
              </a:rPr>
              <a:t>Run-time </a:t>
            </a:r>
            <a:r>
              <a:rPr lang="en-US" sz="2600" b="1" dirty="0" smtClean="0">
                <a:solidFill>
                  <a:schemeClr val="bg1"/>
                </a:solidFill>
              </a:rPr>
              <a:t>checking </a:t>
            </a:r>
            <a:r>
              <a:rPr lang="en-US" sz="2600" dirty="0" smtClean="0">
                <a:solidFill>
                  <a:schemeClr val="bg1"/>
                </a:solidFill>
              </a:rPr>
              <a:t>In </a:t>
            </a:r>
            <a:r>
              <a:rPr lang="en-US" sz="2600" dirty="0">
                <a:solidFill>
                  <a:schemeClr val="bg1"/>
                </a:solidFill>
              </a:rPr>
              <a:t>the C programming language, the errors or the bugs aren’t detected after each line of code. Instead, the compiler shows all the errors after writing the program. It makes the checking of code very complex in large programs</a:t>
            </a:r>
            <a:r>
              <a:rPr lang="en-US" sz="2600" dirty="0" smtClean="0">
                <a:solidFill>
                  <a:schemeClr val="bg1"/>
                </a:solidFill>
              </a:rPr>
              <a:t>.</a:t>
            </a:r>
          </a:p>
          <a:p>
            <a:pPr fontAlgn="base"/>
            <a:r>
              <a:rPr lang="en-US" sz="2600" b="1" dirty="0">
                <a:solidFill>
                  <a:schemeClr val="bg1"/>
                </a:solidFill>
              </a:rPr>
              <a:t>Concept of </a:t>
            </a:r>
            <a:r>
              <a:rPr lang="en-US" sz="2600" b="1" dirty="0" smtClean="0">
                <a:solidFill>
                  <a:schemeClr val="bg1"/>
                </a:solidFill>
              </a:rPr>
              <a:t>namespace </a:t>
            </a:r>
            <a:r>
              <a:rPr lang="en-US" sz="2600" dirty="0" smtClean="0">
                <a:solidFill>
                  <a:schemeClr val="bg1"/>
                </a:solidFill>
              </a:rPr>
              <a:t>C </a:t>
            </a:r>
            <a:r>
              <a:rPr lang="en-US" sz="2600" dirty="0">
                <a:solidFill>
                  <a:schemeClr val="bg1"/>
                </a:solidFill>
              </a:rPr>
              <a:t>does not implement the concept of namespaces. A namespace is structured as a chain of commands to allow the reuse of names in different contexts. Without namespaces, we cannot declare two variables of the same name</a:t>
            </a:r>
            <a:r>
              <a:rPr lang="en-US" sz="2600" dirty="0" smtClean="0">
                <a:solidFill>
                  <a:schemeClr val="bg1"/>
                </a:solidFill>
              </a:rPr>
              <a:t>.</a:t>
            </a:r>
            <a:endParaRPr lang="en-US" sz="2600" dirty="0">
              <a:solidFill>
                <a:schemeClr val="bg1"/>
              </a:solidFill>
            </a:endParaRPr>
          </a:p>
        </p:txBody>
      </p:sp>
    </p:spTree>
    <p:extLst>
      <p:ext uri="{BB962C8B-B14F-4D97-AF65-F5344CB8AC3E}">
        <p14:creationId xmlns="" xmlns:p14="http://schemas.microsoft.com/office/powerpoint/2010/main" val="3586202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200507"/>
            <a:ext cx="9905998" cy="1478570"/>
          </a:xfrm>
        </p:spPr>
        <p:txBody>
          <a:bodyPr/>
          <a:lstStyle/>
          <a:p>
            <a:r>
              <a:rPr lang="en-US" sz="4800" b="1" dirty="0" err="1">
                <a:solidFill>
                  <a:srgbClr val="FF0000"/>
                </a:solidFill>
                <a:effectLst>
                  <a:outerShdw blurRad="38100" dist="38100" dir="2700000" algn="tl">
                    <a:srgbClr val="000000">
                      <a:alpha val="43137"/>
                    </a:srgbClr>
                  </a:outerShdw>
                </a:effectLst>
              </a:rPr>
              <a:t>disADVANTAGES</a:t>
            </a:r>
            <a:r>
              <a:rPr lang="en-US" sz="4800" b="1" dirty="0">
                <a:solidFill>
                  <a:srgbClr val="FF0000"/>
                </a:solidFill>
                <a:effectLst>
                  <a:outerShdw blurRad="38100" dist="38100" dir="2700000" algn="tl">
                    <a:srgbClr val="000000">
                      <a:alpha val="43137"/>
                    </a:srgbClr>
                  </a:outerShdw>
                </a:effectLst>
              </a:rPr>
              <a:t> OF </a:t>
            </a:r>
            <a:r>
              <a:rPr lang="en-US" sz="8600" b="1" dirty="0">
                <a:solidFill>
                  <a:schemeClr val="bg1"/>
                </a:solidFill>
                <a:effectLst>
                  <a:outerShdw blurRad="38100" dist="38100" dir="2700000" algn="tl">
                    <a:srgbClr val="000000">
                      <a:alpha val="43137"/>
                    </a:srgbClr>
                  </a:outerShdw>
                </a:effectLst>
              </a:rPr>
              <a:t>C</a:t>
            </a:r>
            <a:r>
              <a:rPr lang="en-US" b="1" dirty="0">
                <a:effectLst>
                  <a:outerShdw blurRad="38100" dist="38100" dir="2700000" algn="tl">
                    <a:srgbClr val="000000">
                      <a:alpha val="43137"/>
                    </a:srgbClr>
                  </a:outerShdw>
                </a:effectLst>
              </a:rPr>
              <a:t> </a:t>
            </a:r>
            <a:r>
              <a:rPr lang="en-US" sz="4800" b="1" dirty="0" smtClean="0">
                <a:solidFill>
                  <a:srgbClr val="FF0000"/>
                </a:solidFill>
                <a:effectLst>
                  <a:outerShdw blurRad="38100" dist="38100" dir="2700000" algn="tl">
                    <a:srgbClr val="000000">
                      <a:alpha val="43137"/>
                    </a:srgbClr>
                  </a:outerShdw>
                </a:effectLst>
              </a:rPr>
              <a:t>LANGUAGE</a:t>
            </a:r>
            <a:endParaRPr lang="en-US" sz="4800" dirty="0"/>
          </a:p>
        </p:txBody>
      </p:sp>
      <p:sp>
        <p:nvSpPr>
          <p:cNvPr id="3" name="Content Placeholder 2"/>
          <p:cNvSpPr>
            <a:spLocks noGrp="1"/>
          </p:cNvSpPr>
          <p:nvPr>
            <p:ph idx="1"/>
          </p:nvPr>
        </p:nvSpPr>
        <p:spPr>
          <a:xfrm>
            <a:off x="895394" y="1841863"/>
            <a:ext cx="10398034" cy="3997234"/>
          </a:xfrm>
        </p:spPr>
        <p:txBody>
          <a:bodyPr>
            <a:noAutofit/>
          </a:bodyPr>
          <a:lstStyle/>
          <a:p>
            <a:pPr fontAlgn="base"/>
            <a:r>
              <a:rPr lang="en-US" sz="2600" b="1" dirty="0">
                <a:solidFill>
                  <a:schemeClr val="bg1"/>
                </a:solidFill>
              </a:rPr>
              <a:t>Low level of </a:t>
            </a:r>
            <a:r>
              <a:rPr lang="en-US" sz="2600" b="1" dirty="0" smtClean="0">
                <a:solidFill>
                  <a:schemeClr val="bg1"/>
                </a:solidFill>
              </a:rPr>
              <a:t>abstraction </a:t>
            </a:r>
            <a:r>
              <a:rPr lang="en-US" sz="2600" dirty="0" smtClean="0">
                <a:solidFill>
                  <a:schemeClr val="bg1"/>
                </a:solidFill>
              </a:rPr>
              <a:t>C </a:t>
            </a:r>
            <a:r>
              <a:rPr lang="en-US" sz="2600" dirty="0">
                <a:solidFill>
                  <a:schemeClr val="bg1"/>
                </a:solidFill>
              </a:rPr>
              <a:t>is a small and core machine language that has minimum data hiding and exclusive visibility that affects the security of this language</a:t>
            </a:r>
            <a:r>
              <a:rPr lang="en-US" sz="2600" dirty="0" smtClean="0">
                <a:solidFill>
                  <a:schemeClr val="bg1"/>
                </a:solidFill>
              </a:rPr>
              <a:t>.</a:t>
            </a:r>
          </a:p>
          <a:p>
            <a:pPr fontAlgn="base"/>
            <a:r>
              <a:rPr lang="en-US" sz="2600" b="1" dirty="0">
                <a:solidFill>
                  <a:schemeClr val="bg1"/>
                </a:solidFill>
              </a:rPr>
              <a:t>Lack of Exception </a:t>
            </a:r>
            <a:r>
              <a:rPr lang="en-US" sz="2600" b="1" dirty="0" smtClean="0">
                <a:solidFill>
                  <a:schemeClr val="bg1"/>
                </a:solidFill>
              </a:rPr>
              <a:t>Handling </a:t>
            </a:r>
            <a:r>
              <a:rPr lang="en-US" sz="2600" dirty="0" smtClean="0">
                <a:solidFill>
                  <a:schemeClr val="bg1"/>
                </a:solidFill>
              </a:rPr>
              <a:t>Exception </a:t>
            </a:r>
            <a:r>
              <a:rPr lang="en-US" sz="2600" dirty="0">
                <a:solidFill>
                  <a:schemeClr val="bg1"/>
                </a:solidFill>
              </a:rPr>
              <a:t>Handling is one of the most important features of programming languages. While compiling the code, various anomalies and bugs can occur. Exception Handling allows you to catch the error and take appropriate responses. However, C does not exhibit this important feature</a:t>
            </a:r>
            <a:r>
              <a:rPr lang="en-US" sz="2600" dirty="0" smtClean="0">
                <a:solidFill>
                  <a:schemeClr val="bg1"/>
                </a:solidFill>
              </a:rPr>
              <a:t>.</a:t>
            </a:r>
            <a:endParaRPr lang="en-US" sz="2600" dirty="0">
              <a:solidFill>
                <a:schemeClr val="bg1"/>
              </a:solidFill>
            </a:endParaRPr>
          </a:p>
        </p:txBody>
      </p:sp>
    </p:spTree>
    <p:extLst>
      <p:ext uri="{BB962C8B-B14F-4D97-AF65-F5344CB8AC3E}">
        <p14:creationId xmlns="" xmlns:p14="http://schemas.microsoft.com/office/powerpoint/2010/main" val="6590169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51</TotalTime>
  <Words>429</Words>
  <Application>Microsoft Office PowerPoint</Application>
  <PresentationFormat>Custom</PresentationFormat>
  <Paragraphs>34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Circuit</vt:lpstr>
      <vt:lpstr>C PROGRAMMING</vt:lpstr>
      <vt:lpstr>INTRODUCTION</vt:lpstr>
      <vt:lpstr>C PROGRAMMING LANGUAGE</vt:lpstr>
      <vt:lpstr>Features of c language</vt:lpstr>
      <vt:lpstr>Features of c language</vt:lpstr>
      <vt:lpstr>ADVANTAGES OF C LANGUAGE</vt:lpstr>
      <vt:lpstr>ADVANTAGES OF C LANGUAGE</vt:lpstr>
      <vt:lpstr>disADVANTAGES OF C LANGUAGE</vt:lpstr>
      <vt:lpstr>disADVANTAGES OF C LANGUAGE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PROGRAMMING LANGUAGE</dc:title>
  <dc:creator>Melito</dc:creator>
  <cp:lastModifiedBy>Dell</cp:lastModifiedBy>
  <cp:revision>5</cp:revision>
  <dcterms:created xsi:type="dcterms:W3CDTF">2022-07-15T14:27:05Z</dcterms:created>
  <dcterms:modified xsi:type="dcterms:W3CDTF">2022-07-17T09:54:42Z</dcterms:modified>
</cp:coreProperties>
</file>